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9" roundtripDataSignature="AMtx7mhj5tDWbUToPp3mi1f1m5WWZJYx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907d8941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907d8941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8907d89416_1_0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907d89416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8907d89416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8907d89416_1_13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907d89416_1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8907d89416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28907d89416_1_19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7908925" y="4314825"/>
            <a:ext cx="2911475" cy="37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1371600" y="4324350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077200" y="14303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28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8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толбец с тремя рисунками">
  <p:cSld name="Столбец с тремя рисунками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46" name="Google Shape;46;p21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7" name="Google Shape;47;p21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1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49" name="Google Shape;49;p21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21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1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52" name="Google Shape;52;p21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3" name="Google Shape;53;p21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ри колонки">
  <p:cSld name="Три колонки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2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22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2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2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22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4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4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25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TOP.png" id="10" name="Google Shape;10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3-HD-BTM.png" id="11" name="Google Shape;1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6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7908925" y="4314825"/>
            <a:ext cx="2911475" cy="37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1371600" y="4324350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077200" y="14303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TOP.png" id="24" name="Google Shape;24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edu-open.ru/Default.aspx?tabid=83" TargetMode="External"/><Relationship Id="rId4" Type="http://schemas.openxmlformats.org/officeDocument/2006/relationships/hyperlink" Target="http://monm.rk.gov.ru/rus/info.php?id=616995" TargetMode="External"/><Relationship Id="rId5" Type="http://schemas.openxmlformats.org/officeDocument/2006/relationships/hyperlink" Target="http://www.consultant.ru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>
            <p:ph type="ctrTitle"/>
          </p:nvPr>
        </p:nvSpPr>
        <p:spPr>
          <a:xfrm>
            <a:off x="1371600" y="2300287"/>
            <a:ext cx="9448800" cy="1328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НОРМАТИВНО-ПРАВОВЫЕ ОСНОВЫ ОРГАНИЗАЦИИ ОБУЧЕНИЯ И ВОСПИТАНИЯ ДЕТЕЙ С ОВЗ </a:t>
            </a:r>
            <a:endParaRPr/>
          </a:p>
        </p:txBody>
      </p:sp>
      <p:sp>
        <p:nvSpPr>
          <p:cNvPr id="118" name="Google Shape;118;p1"/>
          <p:cNvSpPr txBox="1"/>
          <p:nvPr>
            <p:ph idx="1" type="subTitle"/>
          </p:nvPr>
        </p:nvSpPr>
        <p:spPr>
          <a:xfrm>
            <a:off x="1371600" y="3632200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b="0" i="0" lang="en-US" sz="19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Учитель-логопед ТПМПК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b="0" i="0" lang="en-US" sz="19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Кислинг Л.Р.</a:t>
            </a:r>
            <a:endParaRPr/>
          </a:p>
        </p:txBody>
      </p:sp>
      <p:sp>
        <p:nvSpPr>
          <p:cNvPr id="119" name="Google Shape;119;p1"/>
          <p:cNvSpPr txBox="1"/>
          <p:nvPr/>
        </p:nvSpPr>
        <p:spPr>
          <a:xfrm>
            <a:off x="3305175" y="1074737"/>
            <a:ext cx="65516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МБОУ «С (К) ОШ №16» г. Симферополя.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907d89416_1_0"/>
          <p:cNvSpPr txBox="1"/>
          <p:nvPr>
            <p:ph type="title"/>
          </p:nvPr>
        </p:nvSpPr>
        <p:spPr>
          <a:xfrm>
            <a:off x="2895600" y="763587"/>
            <a:ext cx="8610600" cy="129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/>
              <a:t>ПРИКАЗЫ ПРАВИТЕЛЬСТВА И МИНИСТЕРСТВА ОБРАЗОВАНИЯ И НАУКИ РОССИЙСКОЙ ФЕДЕРАЦИИ:</a:t>
            </a:r>
            <a:endParaRPr sz="3200"/>
          </a:p>
        </p:txBody>
      </p:sp>
      <p:sp>
        <p:nvSpPr>
          <p:cNvPr id="176" name="Google Shape;176;g28907d89416_1_0"/>
          <p:cNvSpPr txBox="1"/>
          <p:nvPr>
            <p:ph idx="1" type="body"/>
          </p:nvPr>
        </p:nvSpPr>
        <p:spPr>
          <a:xfrm>
            <a:off x="685800" y="2193925"/>
            <a:ext cx="10820400" cy="40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«Об утверждении федеральной образовательной программы начального общего образования» Приказ Минпросвещения от 16.11.2022. № 992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«Об утверждении федеральной образовательной программы основного общего образования» Приказ Минпросвещения от 16.11.2022 №993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«Об утверждении федеральной образовательной программы среднего общего образования» Приказ Минпросвещения от 23.11.2022 №1014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«Об утверждении федеральной адаптированной основной общеобразовательной программы обучающихся с умственной отсталостью (интеллектуальными нарушениями) Приказ Минпросвещения от 24.11.2022 №1026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907d89416_1_13"/>
          <p:cNvSpPr txBox="1"/>
          <p:nvPr>
            <p:ph type="title"/>
          </p:nvPr>
        </p:nvSpPr>
        <p:spPr>
          <a:xfrm>
            <a:off x="2895600" y="774024"/>
            <a:ext cx="8610600" cy="128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ПРИКАЗЫ ПРАВИТЕЛЬСТВА И МИНИСТЕРСТВА ОБРАЗОВАНИЯ И НАУКИ РОССИЙСКОЙ ФЕДЕРАЦИИ:</a:t>
            </a:r>
            <a:endParaRPr sz="3200"/>
          </a:p>
        </p:txBody>
      </p:sp>
      <p:sp>
        <p:nvSpPr>
          <p:cNvPr id="183" name="Google Shape;183;g28907d89416_1_13"/>
          <p:cNvSpPr txBox="1"/>
          <p:nvPr>
            <p:ph idx="1" type="body"/>
          </p:nvPr>
        </p:nvSpPr>
        <p:spPr>
          <a:xfrm>
            <a:off x="685800" y="2193925"/>
            <a:ext cx="10820400" cy="40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«Об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 Приказ Минпросвещения от 24.11.2022 №1022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«Об утверждении федеральной образовательной программы дошкольного образования» Приказ Минпросвещения от 25.11.2022 №1028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ПИСЬМА ПРАВИТЕЛЬСТВА И МИНИСТЕРСТВА ОБРАЗОВАНИЯ И НАУКИ РОССИЙСКОЙ ФЕДЕРАЦИИ: </a:t>
            </a:r>
            <a:endParaRPr/>
          </a:p>
        </p:txBody>
      </p:sp>
      <p:sp>
        <p:nvSpPr>
          <p:cNvPr id="189" name="Google Shape;189;p10"/>
          <p:cNvSpPr txBox="1"/>
          <p:nvPr>
            <p:ph idx="1" type="body"/>
          </p:nvPr>
        </p:nvSpPr>
        <p:spPr>
          <a:xfrm>
            <a:off x="685800" y="2325687"/>
            <a:ext cx="108204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 концепции интегрированного обучения лиц с ограниченными возможностями здоровья со специальными образовательными потребностями» – Письмо Минобразования РФ от 16.04.2001 № 29/1524-6;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интегрированном воспитании  и обучении детей с отклонениями в развитии в дошкольных образовательных учреждениях» - Письмо Минобразования РФ от 16.01.2002 № 03-51-5ин/23-03;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организации работы с обучающимися, имеющими сложный дефект» - Письмо Минобразования РФ от 03.04.2003 № 27/2722-6;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ПИСЬМА ПРАВИТЕЛЬСТВА И МИНИСТЕРСТВА ОБРАЗОВАНИЯ И НАУКИ РОССИЙСКОЙ ФЕДЕРАЦИИ: </a:t>
            </a:r>
            <a:endParaRPr/>
          </a:p>
        </p:txBody>
      </p:sp>
      <p:sp>
        <p:nvSpPr>
          <p:cNvPr id="195" name="Google Shape;195;p11"/>
          <p:cNvSpPr txBox="1"/>
          <p:nvPr>
            <p:ph idx="1" type="body"/>
          </p:nvPr>
        </p:nvSpPr>
        <p:spPr>
          <a:xfrm>
            <a:off x="685800" y="2900362"/>
            <a:ext cx="10820400" cy="2903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 психолого-медико-педагогическом консилиуме (ПМПк) образовательного учреждения» – Письмо Минобрнауки  РФ от 27.03.2000 № 27/901-6;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 создании условий для получения образования детьми с ограниченными возможностями здоровья и детьми-инвалидами» – Письмо Минобрнауки  РФ от 18.04.2008 № АФ-150/06;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ПИСЬМА ПРАВИТЕЛЬСТВА И МИНИСТЕРСТВА ОБРАЗОВАНИЯ И НАУКИ РОССИЙСКОЙ ФЕДЕРАЦИИ: </a:t>
            </a:r>
            <a:endParaRPr/>
          </a:p>
        </p:txBody>
      </p:sp>
      <p:sp>
        <p:nvSpPr>
          <p:cNvPr id="201" name="Google Shape;201;p12"/>
          <p:cNvSpPr txBox="1"/>
          <p:nvPr>
            <p:ph idx="1" type="body"/>
          </p:nvPr>
        </p:nvSpPr>
        <p:spPr>
          <a:xfrm>
            <a:off x="596900" y="2484437"/>
            <a:ext cx="10909300" cy="337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«Методические рекомендации по организации и проведению единого государственного экзамена (ЕГЭ) для лиц с ограниченными возможностями здоровья» – Письмо Федеральной службы по надзору в сфере образования и науки от 05.03.2010 № 02-52-3/10-ин;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«Методические рекомендации по психолого-педагогическому сопровождению обучающихся в учебно-воспитательном процессе в условиях модернизации образования» – Приложение к Письму Минобрнауки РФ от 27.06.2003 № 28-51-513/6; </a:t>
            </a:r>
            <a:endParaRPr b="1" i="0" sz="23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825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1" i="0" sz="23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907d89416_1_19"/>
          <p:cNvSpPr txBox="1"/>
          <p:nvPr>
            <p:ph type="title"/>
          </p:nvPr>
        </p:nvSpPr>
        <p:spPr>
          <a:xfrm>
            <a:off x="2895600" y="763587"/>
            <a:ext cx="8610600" cy="129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ПИСЬМА ПРАВИТЕЛЬСТВА И МИНИСТЕРСТВА ОБРАЗОВАНИЯ И НАУКИ РОССИЙСКОЙ ФЕДЕРАЦИИ:</a:t>
            </a:r>
            <a:endParaRPr sz="3200"/>
          </a:p>
        </p:txBody>
      </p:sp>
      <p:sp>
        <p:nvSpPr>
          <p:cNvPr id="208" name="Google Shape;208;g28907d89416_1_19"/>
          <p:cNvSpPr txBox="1"/>
          <p:nvPr>
            <p:ph idx="1" type="body"/>
          </p:nvPr>
        </p:nvSpPr>
        <p:spPr>
          <a:xfrm>
            <a:off x="685800" y="2193925"/>
            <a:ext cx="10820400" cy="40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«О направлении разъяснений по организации образования обучающихся с ОВЗ в 2023/24 уч. г» «Методические рекомендации по введению федеральных адаптированных основных общеобразовательных программ» Минпросвещения РФ от 31.08.2023 №АБ356907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ЗАКОНОДАТЕЛЬНЫЕ И НОРМАТИВНО-ПРАВОВЫЕ АКТЫ РЕСПУБЛИКИ КРЫМ:</a:t>
            </a:r>
            <a:endParaRPr/>
          </a:p>
        </p:txBody>
      </p:sp>
      <p:sp>
        <p:nvSpPr>
          <p:cNvPr id="214" name="Google Shape;214;p13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«Конституция Республики Крым» - Принята Государственным Советом Республики Крым 11.04.2014;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образовании в Республике Крым» – Закон Республики Крым от 17.06.2015;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«Государственная программа развития образования и науки в Республике Крым» – Постановление Совета Министров Республики Крым от 30.12.2014 № 651;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утверждении стратегии действий в интересах детей в Республике Крым на период до 2017 года» - Распоряжение Совета Министров Республики Крым от 07.07.2015 № 603-р;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утверждении Порядка организации инклюзивного обучения в образовательных организациях Республики Крым, реализующих основные образовательные программы» - Приказ от 26.11.2014 № 313.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ИСТОЧНИКИКИ:</a:t>
            </a:r>
            <a:endParaRPr/>
          </a:p>
        </p:txBody>
      </p:sp>
      <p:sp>
        <p:nvSpPr>
          <p:cNvPr id="220" name="Google Shape;220;p14"/>
          <p:cNvSpPr txBox="1"/>
          <p:nvPr>
            <p:ph idx="1" type="body"/>
          </p:nvPr>
        </p:nvSpPr>
        <p:spPr>
          <a:xfrm>
            <a:off x="685800" y="2679700"/>
            <a:ext cx="10820400" cy="238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Федеральная правовая база [Электронный ресурс]. – Режим доступа: </a:t>
            </a:r>
            <a:r>
              <a:rPr b="0" i="0" lang="en-US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http://edu-open.ru/Default.aspx?tabid=83</a:t>
            </a: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Нормативные правовые документы [Электронный ресурс]. – Режим доступа: </a:t>
            </a:r>
            <a:r>
              <a:rPr b="0" i="0" lang="en-US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http://monm.rk.gov.ru/rus/info.php?id=616995</a:t>
            </a: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КонсультантПлюс [Электронный ресурс]. – Режим доступа: </a:t>
            </a:r>
            <a:r>
              <a:rPr b="0" i="0" lang="en-US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http://www.consultant.ru</a:t>
            </a: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>
            <p:ph type="title"/>
          </p:nvPr>
        </p:nvSpPr>
        <p:spPr>
          <a:xfrm>
            <a:off x="725487" y="2762250"/>
            <a:ext cx="10564812" cy="212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0" i="0" lang="en-US" sz="6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СПАСИБО ЗА ВНИМАНИЕ!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2163762" y="960437"/>
            <a:ext cx="9342437" cy="1292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СИСТЕМА ОБРАЗОВАНИЯ ДЕТЕЙ С ОВЗ СТРОИТСЯ НА: </a:t>
            </a:r>
            <a:endParaRPr/>
          </a:p>
        </p:txBody>
      </p:sp>
      <p:sp>
        <p:nvSpPr>
          <p:cNvPr id="125" name="Google Shape;125;p2"/>
          <p:cNvSpPr txBox="1"/>
          <p:nvPr>
            <p:ph idx="1" type="body"/>
          </p:nvPr>
        </p:nvSpPr>
        <p:spPr>
          <a:xfrm>
            <a:off x="685800" y="2252662"/>
            <a:ext cx="10820400" cy="398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обеспечении основного права ребенка на образование;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права обучаться по месту проживания, что предусматривает обучение ребенка с ограниченными возможностями здоровья в образовательном учреждении, ближе всего расположенном к его дому.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Является динамическим процессом, который развивается ПОСТОЯННО</a:t>
            </a:r>
            <a:endParaRPr/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УРОВНИ НОРМАТИВНО-ПРАВОВЫХ АКТОВ </a:t>
            </a:r>
            <a:b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РОССИЙСКОЙ ФЕДЕРАЦИИ:</a:t>
            </a:r>
            <a:endParaRPr/>
          </a:p>
        </p:txBody>
      </p:sp>
      <p:sp>
        <p:nvSpPr>
          <p:cNvPr id="131" name="Google Shape;131;p3"/>
          <p:cNvSpPr txBox="1"/>
          <p:nvPr>
            <p:ph idx="1" type="body"/>
          </p:nvPr>
        </p:nvSpPr>
        <p:spPr>
          <a:xfrm>
            <a:off x="1285875" y="2692400"/>
            <a:ext cx="10220325" cy="324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– Международный;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ІІ – Федеральный;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ІІІ – Правительственный;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 – Ведомственный;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 – Региональный;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– Муниципальный, включая локальные акты конкретных организаций.</a:t>
            </a:r>
            <a:endParaRPr/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2978150" y="763587"/>
            <a:ext cx="852805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None/>
            </a:pPr>
            <a:r>
              <a:rPr b="0" i="0" lang="en-US" sz="29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ПРАВО НА ОБРАЗОВАНИЕ ДЛЯ ВСЕХ ДЕТЕЙ ПРОВОЗГЛАШЕНО В СЛЕДУЮЩИХ </a:t>
            </a:r>
            <a:br>
              <a:rPr b="0" i="0" lang="en-US" sz="29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9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МЕЖДУНАРОДНЫХ ДОКУМЕНТАХ:</a:t>
            </a:r>
            <a:endParaRPr/>
          </a:p>
        </p:txBody>
      </p:sp>
      <p:sp>
        <p:nvSpPr>
          <p:cNvPr id="137" name="Google Shape;137;p4"/>
          <p:cNvSpPr txBox="1"/>
          <p:nvPr>
            <p:ph idx="1" type="body"/>
          </p:nvPr>
        </p:nvSpPr>
        <p:spPr>
          <a:xfrm>
            <a:off x="685800" y="2879725"/>
            <a:ext cx="10820400" cy="333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Общая декларация прав человека (1948 г.)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Конвенция ООН о правах ребёнка (1989 г.)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Конвенция ООН о правах инвалидов (2006 г.)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Джонтьенская декларация (1990 г.)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Саламанская декларация и Рамки действий в образовании лиц с особыми потребностями (1994 г.)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Расширенные комментарии к Дакарским рамкам действий (2000 г.)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b="0" i="0" lang="en-US" sz="3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ЗАКОНОДАТЕЛЬНЫЕ И НОРМАТИВНО-ПРАВОВЫЕ АКТЫ РОССИЙСКОЙ ФЕДЕРАЦИИ:</a:t>
            </a:r>
            <a:endParaRPr/>
          </a:p>
        </p:txBody>
      </p:sp>
      <p:sp>
        <p:nvSpPr>
          <p:cNvPr id="143" name="Google Shape;143;p5"/>
          <p:cNvSpPr txBox="1"/>
          <p:nvPr>
            <p:ph idx="1" type="body"/>
          </p:nvPr>
        </p:nvSpPr>
        <p:spPr>
          <a:xfrm>
            <a:off x="685800" y="2057400"/>
            <a:ext cx="10820400" cy="458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Конституция РФ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образовании в РФ» - Закон РФ от 29.12.2012 № 273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 социальной защите инвалидов в Российской Федерации» - закон РФ от 24.11.1995 № 181-ФЗ (в редакции 2009 г.);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Национальная образовательная инициатива «Наша школа» - утверждена Президентом РФ Д. Медведевым 04.02.2010;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 мероприятиях по реализации государственной социальной политике» - Указ Президента РФ от 07.05.2012 № 597;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 национальной стратегии действий в интересах детей на 2012 – 2017 годы» - Указ Президента РФ от 01.06.2012 № 761;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«Концепция долгосрочного социально-экономического развития РФ на период до 2020 года» - распоряжение Правительства РФ от 17.11.2008 № 1662-р</a:t>
            </a:r>
            <a:endParaRPr/>
          </a:p>
          <a:p>
            <a:pPr indent="-101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2895600" y="763587"/>
            <a:ext cx="8610600" cy="1709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ПОСТАНОВЛЕНИЯ ПРАВИТЕЛЬСТВА И ПРИКАЗЫ МИНИСТЕРСТВА ОБРАЗОВАНИЯ И НАУКИ РОССИЙСКОЙ ФЕДЕРАЦИИ:</a:t>
            </a:r>
            <a:endParaRPr/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685800" y="2962275"/>
            <a:ext cx="10820400" cy="313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 порядке и условиях признания лица инвалидом» - Постановление правительства РФ от 20.02.2006 № 95 (в ред. Постановление Правительства РФ от 07.04.2008 № 247);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программам-образовательным программам дошкольного образования» – Приказ Минобразования РФ от 30.08.2013 №1014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ПРИКАЗЫ ПРАВИТЕЛЬСТВА И МИНИСТЕРСТВА ОБРАЗОВАНИЯ И НАУКИ РОССИЙСКОЙ ФЕДЕРАЦИИ: </a:t>
            </a:r>
            <a:endParaRPr/>
          </a:p>
        </p:txBody>
      </p:sp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685800" y="2406650"/>
            <a:ext cx="10820400" cy="390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«Индивидуальная программа реабилитации ребёнка-инвалида, выдаваемая федеральными государственными учреждениями медико-социальной экспертизы» - приложения № 2 и № 3 к приказу Министерства здравоохранения и социального развития РФ от 04.08.2008 № 379н;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утверждении классификации и критериев, используемых при осуществлении медико-социальной экспертизы граждан федеральными государственными учреждениями медико-социальной экспертизы» - Приказ Министерства здравоохранения и социального развития РФ от 22.08.2005 № 535;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ПРИКАЗЫ ПРАВИТЕЛЬСТВА И МИНИСТЕРСТВА ОБРАЗОВАНИЯ И НАУКИ РОССИЙСКОЙ ФЕДЕРАЦИИ: </a:t>
            </a:r>
            <a:endParaRPr/>
          </a:p>
        </p:txBody>
      </p:sp>
      <p:sp>
        <p:nvSpPr>
          <p:cNvPr id="162" name="Google Shape;162;p8"/>
          <p:cNvSpPr txBox="1"/>
          <p:nvPr>
            <p:ph idx="1" type="body"/>
          </p:nvPr>
        </p:nvSpPr>
        <p:spPr>
          <a:xfrm>
            <a:off x="685800" y="2184400"/>
            <a:ext cx="108204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утверждении положения о психолого-медико-педагогической комиссии» - Приказ  Минобразования от 20.09.2013  № 1082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утверждении Единого квалификационного справочника руководителей, специалистов и служащих, раздел Квалификационной характеристики должностей работников образования» - Приказ Минздравсоцразвития  России  от 26.08.2010 № 761-н ( в редакции от      31. 05. 2011 № 448-н)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утверждении  Федерального  Государственного Образовательного Стандарта  дошкольного образования –Приказ Минобрнауки от 17.10. 2013 № 1155</a:t>
            </a:r>
            <a:endParaRPr/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ПРИКАЗЫ ПРАВИТЕЛЬСТВА И МИНИСТЕРСТВА ОБРАЗОВАНИЯ И НАУКИ РОССИЙСКОЙ ФЕДЕРАЦИИ: </a:t>
            </a:r>
            <a:endParaRPr/>
          </a:p>
        </p:txBody>
      </p:sp>
      <p:sp>
        <p:nvSpPr>
          <p:cNvPr id="169" name="Google Shape;169;p9"/>
          <p:cNvSpPr txBox="1"/>
          <p:nvPr>
            <p:ph idx="1" type="body"/>
          </p:nvPr>
        </p:nvSpPr>
        <p:spPr>
          <a:xfrm>
            <a:off x="685800" y="2544762"/>
            <a:ext cx="10820400" cy="366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утверждении и введении в действие Федерального Государственного Образовательного Стандарта начального общего образования» – Приказ Минобрнауки  РФ от 6.10.2009 № 373;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утверждении ФГОС начального общего образования обучающихся с ограниченными возможностями здоровья» - Приказ Минобрнауки  РФ от 19.12.2014 № 1598;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утверждении ФГОС образования обучающегося с умственной отсталостью (интеллектуальными нарушениями)» – Приказ Минобрнауки РФ 19.12.2014 № 1599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След самолета">
  <a:themeElements>
    <a:clrScheme name="След самолета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След самолета">
  <a:themeElements>
    <a:clrScheme name="След самолета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2015-10-18T16:05:49Z</dcterms:created>
  <dc:creator>Эльвира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